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40"/>
  </p:notesMasterIdLst>
  <p:handoutMasterIdLst>
    <p:handoutMasterId r:id="rId41"/>
  </p:handoutMasterIdLst>
  <p:sldIdLst>
    <p:sldId id="362" r:id="rId2"/>
    <p:sldId id="363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52" r:id="rId30"/>
    <p:sldId id="353" r:id="rId31"/>
    <p:sldId id="354" r:id="rId32"/>
    <p:sldId id="355" r:id="rId33"/>
    <p:sldId id="356" r:id="rId34"/>
    <p:sldId id="357" r:id="rId35"/>
    <p:sldId id="360" r:id="rId36"/>
    <p:sldId id="358" r:id="rId37"/>
    <p:sldId id="359" r:id="rId38"/>
    <p:sldId id="361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18" autoAdjust="0"/>
    <p:restoredTop sz="86418" autoAdjust="0"/>
  </p:normalViewPr>
  <p:slideViewPr>
    <p:cSldViewPr>
      <p:cViewPr varScale="1">
        <p:scale>
          <a:sx n="112" d="100"/>
          <a:sy n="112" d="100"/>
        </p:scale>
        <p:origin x="144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9/30/19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772400" cy="553998"/>
          </a:xfrm>
        </p:spPr>
        <p:txBody>
          <a:bodyPr lIns="0" tIns="0" rIns="0" bIns="0" anchor="t" anchorCtr="0">
            <a:spAutoFit/>
          </a:bodyPr>
          <a:lstStyle>
            <a:lvl1pPr>
              <a:defRPr sz="3600" b="1" i="0" baseline="0">
                <a:solidFill>
                  <a:srgbClr val="0033CC"/>
                </a:solidFill>
              </a:defRPr>
            </a:lvl1pPr>
          </a:lstStyle>
          <a:p>
            <a:r>
              <a:rPr lang="en-US" dirty="0"/>
              <a:t>Chapter number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Murach's Android Programming (2nd Ed.), C3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8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Murach's Android Programming (2nd Ed.), C3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2015, Mike Murach &amp; Associates, Inc.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00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10144-19AD-4D4E-902D-E18AF93089D3}" type="datetimeFigureOut">
              <a:rPr lang="en-US" smtClean="0"/>
              <a:t>9/30/19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C329-A126-874D-96A4-420629286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6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10144-19AD-4D4E-902D-E18AF93089D3}" type="datetimeFigureOut">
              <a:rPr lang="en-US" smtClean="0"/>
              <a:t>9/30/19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C329-A126-874D-96A4-420629286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762000" y="6248400"/>
            <a:ext cx="1981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/>
              <a:t>Murach's Android Programming (2nd Ed.), C3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2895600" y="6248400"/>
            <a:ext cx="3352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/>
              <a:t>© 2015, Mike Murach &amp; Associates, Inc.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73" r:id="rId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29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3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3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3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34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36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952" y="312314"/>
            <a:ext cx="7775370" cy="422206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9600" b="1" dirty="0">
                <a:solidFill>
                  <a:schemeClr val="accent6">
                    <a:lumMod val="75000"/>
                  </a:schemeClr>
                </a:solidFill>
              </a:rPr>
              <a:t>Your First App:</a:t>
            </a:r>
            <a:br>
              <a:rPr lang="en-US" sz="96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accent6">
                    <a:lumMod val="75000"/>
                  </a:schemeClr>
                </a:solidFill>
              </a:rPr>
              <a:t>Writing the Code</a:t>
            </a:r>
          </a:p>
        </p:txBody>
      </p:sp>
    </p:spTree>
    <p:extLst>
      <p:ext uri="{BB962C8B-B14F-4D97-AF65-F5344CB8AC3E}">
        <p14:creationId xmlns:p14="http://schemas.microsoft.com/office/powerpoint/2010/main" val="979064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How to handle the </a:t>
            </a:r>
            <a:r>
              <a:rPr lang="en-US" dirty="0" err="1"/>
              <a:t>EditorAction</a:t>
            </a:r>
            <a:r>
              <a:rPr lang="en-US" dirty="0"/>
              <a:t> event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514600" cy="4572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Murach's</a:t>
            </a:r>
            <a:r>
              <a:rPr lang="en-US" dirty="0"/>
              <a:t> Android Programming (2nd Ed.), C3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Mike Murach &amp; Associates,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575054"/>
              </p:ext>
            </p:extLst>
          </p:nvPr>
        </p:nvGraphicFramePr>
        <p:xfrm>
          <a:off x="990600" y="1219200"/>
          <a:ext cx="7301323" cy="4364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Document" r:id="rId3" imgW="7301323" imgH="4364359" progId="Word.Document.12">
                  <p:embed/>
                </p:oleObj>
              </mc:Choice>
              <mc:Fallback>
                <p:oleObj name="Document" r:id="rId3" imgW="7301323" imgH="43643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219200"/>
                        <a:ext cx="7301323" cy="43643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7552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800219"/>
          </a:xfrm>
        </p:spPr>
        <p:txBody>
          <a:bodyPr/>
          <a:lstStyle/>
          <a:p>
            <a:r>
              <a:rPr lang="en-US" dirty="0"/>
              <a:t>An activity that handles 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 err="1"/>
              <a:t>EditorAction</a:t>
            </a:r>
            <a:r>
              <a:rPr lang="en-US" dirty="0"/>
              <a:t> event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667000" cy="457200"/>
          </a:xfrm>
        </p:spPr>
        <p:txBody>
          <a:bodyPr/>
          <a:lstStyle/>
          <a:p>
            <a:pPr>
              <a:defRPr/>
            </a:pPr>
            <a:r>
              <a:rPr lang="en-US"/>
              <a:t>Murach's Android Programming (2nd Ed.), C3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Mike Murach &amp; Associates,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876261"/>
              </p:ext>
            </p:extLst>
          </p:nvPr>
        </p:nvGraphicFramePr>
        <p:xfrm>
          <a:off x="990600" y="1676400"/>
          <a:ext cx="7300912" cy="446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Document" r:id="rId3" imgW="7301323" imgH="4468058" progId="Word.Document.12">
                  <p:embed/>
                </p:oleObj>
              </mc:Choice>
              <mc:Fallback>
                <p:oleObj name="Document" r:id="rId3" imgW="7301323" imgH="44680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676400"/>
                        <a:ext cx="7300912" cy="446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3072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800219"/>
          </a:xfrm>
        </p:spPr>
        <p:txBody>
          <a:bodyPr/>
          <a:lstStyle/>
          <a:p>
            <a:r>
              <a:rPr lang="en-US" dirty="0"/>
              <a:t>An activity that handles 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 err="1"/>
              <a:t>EditorAction</a:t>
            </a:r>
            <a:r>
              <a:rPr lang="en-US" dirty="0"/>
              <a:t> event (continued)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438400" cy="4572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Murach's</a:t>
            </a:r>
            <a:r>
              <a:rPr lang="en-US" dirty="0"/>
              <a:t> Android Programming (2nd Ed.), C3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Mike Murach &amp; Associates,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42023"/>
              </p:ext>
            </p:extLst>
          </p:nvPr>
        </p:nvGraphicFramePr>
        <p:xfrm>
          <a:off x="990600" y="1676400"/>
          <a:ext cx="7300912" cy="446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Document" r:id="rId3" imgW="7301323" imgH="4468058" progId="Word.Document.12">
                  <p:embed/>
                </p:oleObj>
              </mc:Choice>
              <mc:Fallback>
                <p:oleObj name="Document" r:id="rId3" imgW="7301323" imgH="44680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676400"/>
                        <a:ext cx="7300912" cy="446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7886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A few constants from the </a:t>
            </a:r>
            <a:r>
              <a:rPr lang="en-US" dirty="0" err="1"/>
              <a:t>EditorInfo</a:t>
            </a:r>
            <a:r>
              <a:rPr lang="en-US" dirty="0"/>
              <a:t> class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590800" cy="457200"/>
          </a:xfrm>
        </p:spPr>
        <p:txBody>
          <a:bodyPr/>
          <a:lstStyle/>
          <a:p>
            <a:pPr>
              <a:defRPr/>
            </a:pPr>
            <a:r>
              <a:rPr lang="en-US"/>
              <a:t>Murach's Android Programming (2nd Ed.), C3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Mike Murach &amp; Associates,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712588"/>
              </p:ext>
            </p:extLst>
          </p:nvPr>
        </p:nvGraphicFramePr>
        <p:xfrm>
          <a:off x="914400" y="1202042"/>
          <a:ext cx="7301323" cy="2607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Document" r:id="rId3" imgW="7301323" imgH="2607958" progId="Word.Document.12">
                  <p:embed/>
                </p:oleObj>
              </mc:Choice>
              <mc:Fallback>
                <p:oleObj name="Document" r:id="rId3" imgW="7301323" imgH="26079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202042"/>
                        <a:ext cx="7301323" cy="2607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2770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Two methods for working with widgets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819400" cy="4572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Murach's</a:t>
            </a:r>
            <a:r>
              <a:rPr lang="en-US" dirty="0"/>
              <a:t> Android Programming (2nd Ed.), C3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Mike Murach &amp; Associates,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774851"/>
              </p:ext>
            </p:extLst>
          </p:nvPr>
        </p:nvGraphicFramePr>
        <p:xfrm>
          <a:off x="914400" y="1219200"/>
          <a:ext cx="7300912" cy="262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Document" r:id="rId3" imgW="7301323" imgH="2626321" progId="Word.Document.12">
                  <p:embed/>
                </p:oleObj>
              </mc:Choice>
              <mc:Fallback>
                <p:oleObj name="Document" r:id="rId3" imgW="7301323" imgH="26263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300912" cy="2625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873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800219"/>
          </a:xfrm>
        </p:spPr>
        <p:txBody>
          <a:bodyPr/>
          <a:lstStyle/>
          <a:p>
            <a:r>
              <a:rPr lang="en-US" dirty="0"/>
              <a:t>A method that calculates </a:t>
            </a:r>
            <a:br>
              <a:rPr lang="en-US" dirty="0"/>
            </a:br>
            <a:r>
              <a:rPr lang="en-US" dirty="0"/>
              <a:t>and displays amounts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514600" cy="4572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Murach's</a:t>
            </a:r>
            <a:r>
              <a:rPr lang="en-US" dirty="0"/>
              <a:t> Android Programming (2nd Ed.), C3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Mike Murach &amp; Associates,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291426"/>
              </p:ext>
            </p:extLst>
          </p:nvPr>
        </p:nvGraphicFramePr>
        <p:xfrm>
          <a:off x="1004888" y="1600200"/>
          <a:ext cx="7300912" cy="449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Document" r:id="rId3" imgW="7301323" imgH="4493623" progId="Word.Document.12">
                  <p:embed/>
                </p:oleObj>
              </mc:Choice>
              <mc:Fallback>
                <p:oleObj name="Document" r:id="rId3" imgW="7301323" imgH="44936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4888" y="1600200"/>
                        <a:ext cx="7300912" cy="449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8123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How to handle the Click event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286000" cy="4572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Murach's</a:t>
            </a:r>
            <a:r>
              <a:rPr lang="en-US" dirty="0"/>
              <a:t> Android Programming (2nd Ed.), C3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Mike Murach &amp; Associates,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588921"/>
              </p:ext>
            </p:extLst>
          </p:nvPr>
        </p:nvGraphicFramePr>
        <p:xfrm>
          <a:off x="990600" y="1143000"/>
          <a:ext cx="7300912" cy="473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Document" r:id="rId3" imgW="7301323" imgH="4733067" progId="Word.Document.12">
                  <p:embed/>
                </p:oleObj>
              </mc:Choice>
              <mc:Fallback>
                <p:oleObj name="Document" r:id="rId3" imgW="7301323" imgH="47330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143000"/>
                        <a:ext cx="7300912" cy="4732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6216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How to handle the Click event (continued)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362200" cy="4572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Murach's</a:t>
            </a:r>
            <a:r>
              <a:rPr lang="en-US" dirty="0"/>
              <a:t> Android Programming (2nd Ed.), C3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Mike Murach &amp; Associates,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766015"/>
              </p:ext>
            </p:extLst>
          </p:nvPr>
        </p:nvGraphicFramePr>
        <p:xfrm>
          <a:off x="990600" y="1143000"/>
          <a:ext cx="7300912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Document" r:id="rId3" imgW="7301323" imgH="948054" progId="Word.Document.12">
                  <p:embed/>
                </p:oleObj>
              </mc:Choice>
              <mc:Fallback>
                <p:oleObj name="Document" r:id="rId3" imgW="7301323" imgH="9480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143000"/>
                        <a:ext cx="7300912" cy="947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8196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lifecycle of an activity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286000" cy="457200"/>
          </a:xfrm>
        </p:spPr>
        <p:txBody>
          <a:bodyPr/>
          <a:lstStyle/>
          <a:p>
            <a:pPr>
              <a:defRPr/>
            </a:pPr>
            <a:r>
              <a:rPr lang="en-US"/>
              <a:t>Murach's Android Programming (2nd Ed.), C3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Mike Murach &amp; Associates,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18</a:t>
            </a:fld>
            <a:endParaRPr lang="en-US" sz="900">
              <a:latin typeface="Arial Narrow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28222"/>
            <a:ext cx="7315200" cy="299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54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Three common states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438400" cy="457200"/>
          </a:xfrm>
        </p:spPr>
        <p:txBody>
          <a:bodyPr/>
          <a:lstStyle/>
          <a:p>
            <a:pPr>
              <a:defRPr/>
            </a:pPr>
            <a:r>
              <a:rPr lang="en-US"/>
              <a:t>Murach's Android Programming (2nd Ed.), C3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Mike Murach &amp; Associates,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184621"/>
              </p:ext>
            </p:extLst>
          </p:nvPr>
        </p:nvGraphicFramePr>
        <p:xfrm>
          <a:off x="990600" y="1218882"/>
          <a:ext cx="7377498" cy="3048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Document" r:id="rId3" imgW="7377498" imgH="3048318" progId="Word.Document.12">
                  <p:embed/>
                </p:oleObj>
              </mc:Choice>
              <mc:Fallback>
                <p:oleObj name="Document" r:id="rId3" imgW="7377498" imgH="30483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218882"/>
                        <a:ext cx="7377498" cy="30483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2465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Course Overview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52617485"/>
              </p:ext>
            </p:extLst>
          </p:nvPr>
        </p:nvGraphicFramePr>
        <p:xfrm>
          <a:off x="457200" y="1600200"/>
          <a:ext cx="4038600" cy="3781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284">
                <a:tc>
                  <a:txBody>
                    <a:bodyPr/>
                    <a:lstStyle/>
                    <a:p>
                      <a:r>
                        <a:rPr lang="en-US" dirty="0"/>
                        <a:t>Wk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Topic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284"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Intro +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u="sng" dirty="0"/>
                        <a:t>single-screen apps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284"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Activity Lifecycle + saving</a:t>
                      </a:r>
                      <a:r>
                        <a:rPr lang="en-US" sz="2800" baseline="0" dirty="0"/>
                        <a:t> activity state</a:t>
                      </a:r>
                      <a:endParaRPr lang="en-US" sz="2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284">
                <a:tc>
                  <a:txBody>
                    <a:bodyPr/>
                    <a:lstStyle/>
                    <a:p>
                      <a:r>
                        <a:rPr lang="en-US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/>
                        <a:t>Menus + Themes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6568">
                <a:tc>
                  <a:txBody>
                    <a:bodyPr/>
                    <a:lstStyle/>
                    <a:p>
                      <a:r>
                        <a:rPr lang="en-US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Multi-screen</a:t>
                      </a:r>
                      <a:r>
                        <a:rPr lang="en-US" sz="2800" baseline="0" dirty="0"/>
                        <a:t> apps +</a:t>
                      </a:r>
                      <a:endParaRPr lang="en-US" sz="2800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Fragments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1245983"/>
              </p:ext>
            </p:extLst>
          </p:nvPr>
        </p:nvGraphicFramePr>
        <p:xfrm>
          <a:off x="4724400" y="1600200"/>
          <a:ext cx="3962400" cy="3866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6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862">
                <a:tc>
                  <a:txBody>
                    <a:bodyPr/>
                    <a:lstStyle/>
                    <a:p>
                      <a:r>
                        <a:rPr lang="en-US" dirty="0"/>
                        <a:t>Wk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Topic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7676">
                <a:tc>
                  <a:txBody>
                    <a:bodyPr/>
                    <a:lstStyle/>
                    <a:p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/>
                        <a:t>Reading XML files + Asynch Tasks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177">
                <a:tc>
                  <a:txBody>
                    <a:bodyPr/>
                    <a:lstStyle/>
                    <a:p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List Views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177">
                <a:tc>
                  <a:txBody>
                    <a:bodyPr/>
                    <a:lstStyle/>
                    <a:p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SQLite</a:t>
                      </a:r>
                      <a:r>
                        <a:rPr lang="en-US" sz="2800" baseline="0" dirty="0"/>
                        <a:t> Database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7676">
                <a:tc>
                  <a:txBody>
                    <a:bodyPr/>
                    <a:lstStyle/>
                    <a:p>
                      <a:r>
                        <a:rPr lang="en-US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Consuming a web 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177">
                <a:tc>
                  <a:txBody>
                    <a:bodyPr/>
                    <a:lstStyle/>
                    <a:p>
                      <a:r>
                        <a:rPr lang="en-US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Geolocation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4688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How to import the </a:t>
            </a:r>
            <a:r>
              <a:rPr lang="en-US" dirty="0" err="1"/>
              <a:t>SharedPreferences</a:t>
            </a:r>
            <a:r>
              <a:rPr lang="en-US" dirty="0"/>
              <a:t> classes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438400" cy="4572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Murach's</a:t>
            </a:r>
            <a:r>
              <a:rPr lang="en-US" dirty="0"/>
              <a:t> Android Programming (2nd Ed.), C3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Mike Murach &amp; Associates,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736060"/>
              </p:ext>
            </p:extLst>
          </p:nvPr>
        </p:nvGraphicFramePr>
        <p:xfrm>
          <a:off x="914400" y="1143000"/>
          <a:ext cx="7300912" cy="327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Document" r:id="rId3" imgW="7301323" imgH="3272279" progId="Word.Document.12">
                  <p:embed/>
                </p:oleObj>
              </mc:Choice>
              <mc:Fallback>
                <p:oleObj name="Document" r:id="rId3" imgW="7301323" imgH="32722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3271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7765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How to use </a:t>
            </a:r>
            <a:r>
              <a:rPr lang="en-US" dirty="0" err="1"/>
              <a:t>onPause</a:t>
            </a:r>
            <a:r>
              <a:rPr lang="en-US" dirty="0"/>
              <a:t> to save values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514600" cy="4572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Murach's</a:t>
            </a:r>
            <a:r>
              <a:rPr lang="en-US" dirty="0"/>
              <a:t> Android Programming (2nd Ed.), C3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Mike Murach &amp; Associates,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958366"/>
              </p:ext>
            </p:extLst>
          </p:nvPr>
        </p:nvGraphicFramePr>
        <p:xfrm>
          <a:off x="990600" y="1219200"/>
          <a:ext cx="7300912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Document" r:id="rId3" imgW="7301323" imgH="2076860" progId="Word.Document.12">
                  <p:embed/>
                </p:oleObj>
              </mc:Choice>
              <mc:Fallback>
                <p:oleObj name="Document" r:id="rId3" imgW="7301323" imgH="20768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219200"/>
                        <a:ext cx="7300912" cy="207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3474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How to use </a:t>
            </a:r>
            <a:r>
              <a:rPr lang="en-US" dirty="0" err="1"/>
              <a:t>onResume</a:t>
            </a:r>
            <a:r>
              <a:rPr lang="en-US" dirty="0"/>
              <a:t> to restore values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514600" cy="4572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Murach's</a:t>
            </a:r>
            <a:r>
              <a:rPr lang="en-US" dirty="0"/>
              <a:t> Android Programming (2nd Ed.), C3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Mike Murach &amp; Associates,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952437"/>
              </p:ext>
            </p:extLst>
          </p:nvPr>
        </p:nvGraphicFramePr>
        <p:xfrm>
          <a:off x="990600" y="1219200"/>
          <a:ext cx="7300912" cy="187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Document" r:id="rId3" imgW="7301323" imgH="1875223" progId="Word.Document.12">
                  <p:embed/>
                </p:oleObj>
              </mc:Choice>
              <mc:Fallback>
                <p:oleObj name="Document" r:id="rId3" imgW="7301323" imgH="18752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219200"/>
                        <a:ext cx="7300912" cy="1874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8013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Java code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438400" cy="4572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Murach's</a:t>
            </a:r>
            <a:r>
              <a:rPr lang="en-US" dirty="0"/>
              <a:t> Android Programming (2nd Ed.), C3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Mike Murach &amp; Associates,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120762"/>
              </p:ext>
            </p:extLst>
          </p:nvPr>
        </p:nvGraphicFramePr>
        <p:xfrm>
          <a:off x="990600" y="1219200"/>
          <a:ext cx="7300912" cy="336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Document" r:id="rId3" imgW="7301323" imgH="3367697" progId="Word.Document.12">
                  <p:embed/>
                </p:oleObj>
              </mc:Choice>
              <mc:Fallback>
                <p:oleObj name="Document" r:id="rId3" imgW="7301323" imgH="33676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219200"/>
                        <a:ext cx="7300912" cy="3367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178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Java code (continued)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362200" cy="4572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Murach's</a:t>
            </a:r>
            <a:r>
              <a:rPr lang="en-US" dirty="0"/>
              <a:t> Android Programming (2nd Ed.), C3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Mike Murach &amp; Associates,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433490"/>
              </p:ext>
            </p:extLst>
          </p:nvPr>
        </p:nvGraphicFramePr>
        <p:xfrm>
          <a:off x="990600" y="1219200"/>
          <a:ext cx="7300912" cy="356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Document" r:id="rId3" imgW="7301323" imgH="3567893" progId="Word.Document.12">
                  <p:embed/>
                </p:oleObj>
              </mc:Choice>
              <mc:Fallback>
                <p:oleObj name="Document" r:id="rId3" imgW="7301323" imgH="35678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219200"/>
                        <a:ext cx="7300912" cy="3567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0460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Java code (continued)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362200" cy="457200"/>
          </a:xfrm>
        </p:spPr>
        <p:txBody>
          <a:bodyPr/>
          <a:lstStyle/>
          <a:p>
            <a:pPr>
              <a:defRPr/>
            </a:pPr>
            <a:r>
              <a:rPr lang="en-US"/>
              <a:t>Murach's Android Programming (2nd Ed.), C3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Mike Murach &amp; Associates,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107156"/>
              </p:ext>
            </p:extLst>
          </p:nvPr>
        </p:nvGraphicFramePr>
        <p:xfrm>
          <a:off x="990600" y="1219200"/>
          <a:ext cx="7300912" cy="497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Document" r:id="rId3" imgW="7301323" imgH="4979352" progId="Word.Document.12">
                  <p:embed/>
                </p:oleObj>
              </mc:Choice>
              <mc:Fallback>
                <p:oleObj name="Document" r:id="rId3" imgW="7301323" imgH="49793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219200"/>
                        <a:ext cx="7300912" cy="497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0651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Java code (continued)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362200" cy="4572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Murach's</a:t>
            </a:r>
            <a:r>
              <a:rPr lang="en-US" dirty="0"/>
              <a:t> Android Programming (2nd Ed.), C3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Mike Murach &amp; Associates,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838261"/>
              </p:ext>
            </p:extLst>
          </p:nvPr>
        </p:nvGraphicFramePr>
        <p:xfrm>
          <a:off x="990600" y="1219200"/>
          <a:ext cx="7300912" cy="316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Document" r:id="rId3" imgW="7301323" imgH="3166060" progId="Word.Document.12">
                  <p:embed/>
                </p:oleObj>
              </mc:Choice>
              <mc:Fallback>
                <p:oleObj name="Document" r:id="rId3" imgW="7301323" imgH="31660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219200"/>
                        <a:ext cx="7300912" cy="316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2073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Java code (continued)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362200" cy="457200"/>
          </a:xfrm>
        </p:spPr>
        <p:txBody>
          <a:bodyPr/>
          <a:lstStyle/>
          <a:p>
            <a:pPr>
              <a:defRPr/>
            </a:pPr>
            <a:r>
              <a:rPr lang="en-US"/>
              <a:t>Murach's Android Programming (2nd Ed.), C3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Mike Murach &amp; Associates,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473839"/>
              </p:ext>
            </p:extLst>
          </p:nvPr>
        </p:nvGraphicFramePr>
        <p:xfrm>
          <a:off x="990600" y="1219200"/>
          <a:ext cx="7300912" cy="316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Document" r:id="rId3" imgW="7301323" imgH="3166060" progId="Word.Document.12">
                  <p:embed/>
                </p:oleObj>
              </mc:Choice>
              <mc:Fallback>
                <p:oleObj name="Document" r:id="rId3" imgW="7301323" imgH="31660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219200"/>
                        <a:ext cx="7300912" cy="316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26323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Java code (continued)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362200" cy="4572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Murach's</a:t>
            </a:r>
            <a:r>
              <a:rPr lang="en-US" dirty="0"/>
              <a:t> Android Programming (2nd Ed.), C3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Mike Murach &amp; Associates,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987011"/>
              </p:ext>
            </p:extLst>
          </p:nvPr>
        </p:nvGraphicFramePr>
        <p:xfrm>
          <a:off x="1004888" y="1219200"/>
          <a:ext cx="7300912" cy="497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Document" r:id="rId3" imgW="7301323" imgH="4979352" progId="Word.Document.12">
                  <p:embed/>
                </p:oleObj>
              </mc:Choice>
              <mc:Fallback>
                <p:oleObj name="Document" r:id="rId3" imgW="7301323" imgH="49793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4888" y="1219200"/>
                        <a:ext cx="7300912" cy="497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22423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Java code (continued)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362200" cy="4572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Murach's</a:t>
            </a:r>
            <a:r>
              <a:rPr lang="en-US" dirty="0"/>
              <a:t> Android Programming (2nd Ed.), C3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Mike Murach &amp; Associates,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230320"/>
              </p:ext>
            </p:extLst>
          </p:nvPr>
        </p:nvGraphicFramePr>
        <p:xfrm>
          <a:off x="990600" y="1143000"/>
          <a:ext cx="7300912" cy="497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name="Document" r:id="rId3" imgW="7313400" imgH="4976886" progId="Word.Document.12">
                  <p:embed/>
                </p:oleObj>
              </mc:Choice>
              <mc:Fallback>
                <p:oleObj name="Document" r:id="rId3" imgW="7313400" imgH="49768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143000"/>
                        <a:ext cx="7300912" cy="497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1355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default Java code for an activity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514600" cy="4572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Murach's</a:t>
            </a:r>
            <a:r>
              <a:rPr lang="en-US" dirty="0"/>
              <a:t> Android Programming (2nd Ed.), C3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Mike Murach &amp; Associates,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158915"/>
              </p:ext>
            </p:extLst>
          </p:nvPr>
        </p:nvGraphicFramePr>
        <p:xfrm>
          <a:off x="990600" y="1219200"/>
          <a:ext cx="7300912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Document" r:id="rId3" imgW="7301323" imgH="2680331" progId="Word.Document.12">
                  <p:embed/>
                </p:oleObj>
              </mc:Choice>
              <mc:Fallback>
                <p:oleObj name="Document" r:id="rId3" imgW="7301323" imgH="26803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219200"/>
                        <a:ext cx="7300912" cy="267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41527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Gradle</a:t>
            </a:r>
            <a:r>
              <a:rPr lang="en-US" dirty="0"/>
              <a:t> build script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362200" cy="457200"/>
          </a:xfrm>
        </p:spPr>
        <p:txBody>
          <a:bodyPr/>
          <a:lstStyle/>
          <a:p>
            <a:pPr>
              <a:defRPr/>
            </a:pPr>
            <a:r>
              <a:rPr lang="en-US"/>
              <a:t>Murach's Android Programming (2nd Ed.), C3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Mike Murach &amp; Associates,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770979"/>
              </p:ext>
            </p:extLst>
          </p:nvPr>
        </p:nvGraphicFramePr>
        <p:xfrm>
          <a:off x="990600" y="1219200"/>
          <a:ext cx="7300912" cy="457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0" name="Document" r:id="rId3" imgW="7301323" imgH="4576078" progId="Word.Document.12">
                  <p:embed/>
                </p:oleObj>
              </mc:Choice>
              <mc:Fallback>
                <p:oleObj name="Document" r:id="rId3" imgW="7301323" imgH="45760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219200"/>
                        <a:ext cx="7300912" cy="457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42282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dialogs for adding a dependency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362200" cy="457200"/>
          </a:xfrm>
        </p:spPr>
        <p:txBody>
          <a:bodyPr/>
          <a:lstStyle/>
          <a:p>
            <a:pPr>
              <a:defRPr/>
            </a:pPr>
            <a:r>
              <a:rPr lang="en-US"/>
              <a:t>Murach's Android Programming (2nd Ed.), C3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Mike Murach &amp; Associates,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31</a:t>
            </a:fld>
            <a:endParaRPr lang="en-US" sz="900">
              <a:latin typeface="Arial Narrow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06499"/>
            <a:ext cx="5791200" cy="49157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83188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A dependencies block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438400" cy="4572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Murach's</a:t>
            </a:r>
            <a:r>
              <a:rPr lang="en-US" dirty="0"/>
              <a:t> Android Programming (2nd Ed.), C3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Mike Murach &amp; Associates,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217076"/>
              </p:ext>
            </p:extLst>
          </p:nvPr>
        </p:nvGraphicFramePr>
        <p:xfrm>
          <a:off x="990600" y="1219200"/>
          <a:ext cx="7300912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4" name="Document" r:id="rId3" imgW="7301323" imgH="867039" progId="Word.Document.12">
                  <p:embed/>
                </p:oleObj>
              </mc:Choice>
              <mc:Fallback>
                <p:oleObj name="Document" r:id="rId3" imgW="7301323" imgH="8670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219200"/>
                        <a:ext cx="7300912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0412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AndroidManifest.xml file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362200" cy="4572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Murach's</a:t>
            </a:r>
            <a:r>
              <a:rPr lang="en-US" dirty="0"/>
              <a:t> Android Programming (2nd Ed.), C3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Mike Murach &amp; Associates,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731168"/>
              </p:ext>
            </p:extLst>
          </p:nvPr>
        </p:nvGraphicFramePr>
        <p:xfrm>
          <a:off x="990600" y="1143000"/>
          <a:ext cx="7300912" cy="497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8" name="Document" r:id="rId3" imgW="7301323" imgH="4979352" progId="Word.Document.12">
                  <p:embed/>
                </p:oleObj>
              </mc:Choice>
              <mc:Fallback>
                <p:oleObj name="Document" r:id="rId3" imgW="7301323" imgH="49793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143000"/>
                        <a:ext cx="7300912" cy="497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78035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16577"/>
            <a:ext cx="7315200" cy="738664"/>
          </a:xfrm>
        </p:spPr>
        <p:txBody>
          <a:bodyPr/>
          <a:lstStyle/>
          <a:p>
            <a:r>
              <a:rPr lang="en-US" sz="2400" dirty="0"/>
              <a:t>An activity element </a:t>
            </a:r>
            <a:br>
              <a:rPr lang="en-US" sz="2400" dirty="0"/>
            </a:br>
            <a:r>
              <a:rPr lang="en-US" sz="2400" dirty="0"/>
              <a:t>that only allows portrait orientation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438400" cy="457200"/>
          </a:xfrm>
        </p:spPr>
        <p:txBody>
          <a:bodyPr/>
          <a:lstStyle/>
          <a:p>
            <a:pPr>
              <a:defRPr/>
            </a:pPr>
            <a:r>
              <a:rPr lang="en-US"/>
              <a:t>Murach's Android Programming (2nd Ed.), C3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Mike Murach &amp; Associates,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650895"/>
              </p:ext>
            </p:extLst>
          </p:nvPr>
        </p:nvGraphicFramePr>
        <p:xfrm>
          <a:off x="914400" y="1625600"/>
          <a:ext cx="7313400" cy="2726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2" name="Document" r:id="rId3" imgW="7313400" imgH="2726440" progId="Word.Document.12">
                  <p:embed/>
                </p:oleObj>
              </mc:Choice>
              <mc:Fallback>
                <p:oleObj name="Document" r:id="rId3" imgW="7313400" imgH="27264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625600"/>
                        <a:ext cx="7313400" cy="2726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22940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How to set the launcher icon for an app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438400" cy="4572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Murach's</a:t>
            </a:r>
            <a:r>
              <a:rPr lang="en-US" dirty="0"/>
              <a:t> Android Programming (2nd Ed.), C3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Mike Murach &amp; Associates,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284489"/>
              </p:ext>
            </p:extLst>
          </p:nvPr>
        </p:nvGraphicFramePr>
        <p:xfrm>
          <a:off x="1004477" y="1219200"/>
          <a:ext cx="7301323" cy="2819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Document" r:id="rId3" imgW="7301323" imgH="2819676" progId="Word.Document.12">
                  <p:embed/>
                </p:oleObj>
              </mc:Choice>
              <mc:Fallback>
                <p:oleObj name="Document" r:id="rId3" imgW="7301323" imgH="28196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4477" y="1219200"/>
                        <a:ext cx="7301323" cy="28196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90318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800219"/>
          </a:xfrm>
        </p:spPr>
        <p:txBody>
          <a:bodyPr/>
          <a:lstStyle/>
          <a:p>
            <a:r>
              <a:rPr lang="en-US" dirty="0"/>
              <a:t>The Android Asset Studio web page </a:t>
            </a:r>
            <a:br>
              <a:rPr lang="en-US" dirty="0"/>
            </a:br>
            <a:r>
              <a:rPr lang="en-US" dirty="0"/>
              <a:t>for generating launcher icons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438400" cy="4572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Murach's</a:t>
            </a:r>
            <a:r>
              <a:rPr lang="en-US" dirty="0"/>
              <a:t> Android Programming (2nd Ed.), C3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Mike Murach &amp; Associates,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36</a:t>
            </a:fld>
            <a:endParaRPr lang="en-US" sz="900">
              <a:latin typeface="Arial Narrow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85" y="1600200"/>
            <a:ext cx="7282815" cy="45134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63201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directory structure for launcher icons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514600" cy="457200"/>
          </a:xfrm>
        </p:spPr>
        <p:txBody>
          <a:bodyPr/>
          <a:lstStyle/>
          <a:p>
            <a:pPr>
              <a:defRPr/>
            </a:pPr>
            <a:r>
              <a:rPr lang="en-US"/>
              <a:t>Murach's Android Programming (2nd Ed.), C3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Mike Murach &amp; Associates,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26692"/>
              </p:ext>
            </p:extLst>
          </p:nvPr>
        </p:nvGraphicFramePr>
        <p:xfrm>
          <a:off x="914400" y="1143000"/>
          <a:ext cx="7300912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Document" r:id="rId3" imgW="7301323" imgH="2492736" progId="Word.Document.12">
                  <p:embed/>
                </p:oleObj>
              </mc:Choice>
              <mc:Fallback>
                <p:oleObj name="Document" r:id="rId3" imgW="7301323" imgH="24927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2492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73342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documentation for the Activity class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362200" cy="4572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Murach's</a:t>
            </a:r>
            <a:r>
              <a:rPr lang="en-US" dirty="0"/>
              <a:t> Android Programming (2nd Ed.), C3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Mike Murach &amp; Associates,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38</a:t>
            </a:fld>
            <a:endParaRPr lang="en-US" sz="900">
              <a:latin typeface="Arial Narrow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203960"/>
            <a:ext cx="5384800" cy="48920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8905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How to work with an activity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438400" cy="4572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Murach's</a:t>
            </a:r>
            <a:r>
              <a:rPr lang="en-US" dirty="0"/>
              <a:t> Android Programming (2nd Ed.), C3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Mike Murach &amp; Associates,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925479"/>
              </p:ext>
            </p:extLst>
          </p:nvPr>
        </p:nvGraphicFramePr>
        <p:xfrm>
          <a:off x="990600" y="1205317"/>
          <a:ext cx="7301323" cy="5043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Document" r:id="rId3" imgW="7301323" imgH="5043083" progId="Word.Document.12">
                  <p:embed/>
                </p:oleObj>
              </mc:Choice>
              <mc:Fallback>
                <p:oleObj name="Document" r:id="rId3" imgW="7301323" imgH="50430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205317"/>
                        <a:ext cx="7301323" cy="5043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5310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v7 </a:t>
            </a:r>
            <a:r>
              <a:rPr lang="en-US" dirty="0" err="1"/>
              <a:t>appcompat</a:t>
            </a:r>
            <a:r>
              <a:rPr lang="en-US" dirty="0"/>
              <a:t> support library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514600" cy="4572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Murach's</a:t>
            </a:r>
            <a:r>
              <a:rPr lang="en-US" dirty="0"/>
              <a:t> Android Programming (2nd Ed.), C3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Mike Murach &amp; Associates,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892856"/>
              </p:ext>
            </p:extLst>
          </p:nvPr>
        </p:nvGraphicFramePr>
        <p:xfrm>
          <a:off x="990600" y="1143000"/>
          <a:ext cx="7300912" cy="330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Document" r:id="rId3" imgW="7301323" imgH="3302525" progId="Word.Document.12">
                  <p:embed/>
                </p:oleObj>
              </mc:Choice>
              <mc:Fallback>
                <p:oleObj name="Document" r:id="rId3" imgW="7301323" imgH="33025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143000"/>
                        <a:ext cx="7300912" cy="330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581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How to get references to widgets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590800" cy="457200"/>
          </a:xfrm>
        </p:spPr>
        <p:txBody>
          <a:bodyPr/>
          <a:lstStyle/>
          <a:p>
            <a:pPr>
              <a:defRPr/>
            </a:pPr>
            <a:r>
              <a:rPr lang="en-US"/>
              <a:t>Murach's Android Programming (2nd Ed.), C3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Mike Murach &amp; Associates,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741101"/>
              </p:ext>
            </p:extLst>
          </p:nvPr>
        </p:nvGraphicFramePr>
        <p:xfrm>
          <a:off x="990600" y="1219200"/>
          <a:ext cx="7301323" cy="2036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Document" r:id="rId3" imgW="7301323" imgH="2036173" progId="Word.Document.12">
                  <p:embed/>
                </p:oleObj>
              </mc:Choice>
              <mc:Fallback>
                <p:oleObj name="Document" r:id="rId3" imgW="7301323" imgH="20361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219200"/>
                        <a:ext cx="7301323" cy="2036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6114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An activity that gets references to the widgets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514600" cy="4572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Murach's</a:t>
            </a:r>
            <a:r>
              <a:rPr lang="en-US" dirty="0"/>
              <a:t> Android Programming (2nd Ed.), C3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Mike Murach &amp; Associates,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760129"/>
              </p:ext>
            </p:extLst>
          </p:nvPr>
        </p:nvGraphicFramePr>
        <p:xfrm>
          <a:off x="990600" y="1295400"/>
          <a:ext cx="7300912" cy="386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Document" r:id="rId3" imgW="7301323" imgH="3863147" progId="Word.Document.12">
                  <p:embed/>
                </p:oleObj>
              </mc:Choice>
              <mc:Fallback>
                <p:oleObj name="Document" r:id="rId3" imgW="7301323" imgH="38631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295400"/>
                        <a:ext cx="7300912" cy="3862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3335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800219"/>
          </a:xfrm>
        </p:spPr>
        <p:txBody>
          <a:bodyPr/>
          <a:lstStyle/>
          <a:p>
            <a:r>
              <a:rPr lang="en-US" dirty="0"/>
              <a:t>An activity that gets references </a:t>
            </a:r>
            <a:br>
              <a:rPr lang="en-US" dirty="0"/>
            </a:br>
            <a:r>
              <a:rPr lang="en-US" dirty="0"/>
              <a:t>to the widgets (continued)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590800" cy="4572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Murach's</a:t>
            </a:r>
            <a:r>
              <a:rPr lang="en-US" dirty="0"/>
              <a:t> Android Programming (2nd Ed.), C3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Mike Murach &amp; Associates,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660613"/>
              </p:ext>
            </p:extLst>
          </p:nvPr>
        </p:nvGraphicFramePr>
        <p:xfrm>
          <a:off x="990600" y="1725642"/>
          <a:ext cx="7300912" cy="144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Document" r:id="rId3" imgW="7301323" imgH="1446385" progId="Word.Document.12">
                  <p:embed/>
                </p:oleObj>
              </mc:Choice>
              <mc:Fallback>
                <p:oleObj name="Document" r:id="rId3" imgW="7301323" imgH="14463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725642"/>
                        <a:ext cx="7300912" cy="1446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3304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How events work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362200" cy="4572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Murach's</a:t>
            </a:r>
            <a:r>
              <a:rPr lang="en-US" dirty="0"/>
              <a:t> Android Programming (2nd Ed.), C3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Mike Murach &amp; Associates,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53850"/>
              </p:ext>
            </p:extLst>
          </p:nvPr>
        </p:nvGraphicFramePr>
        <p:xfrm>
          <a:off x="990600" y="1219200"/>
          <a:ext cx="7301323" cy="2714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Document" r:id="rId3" imgW="7301323" imgH="2714897" progId="Word.Document.12">
                  <p:embed/>
                </p:oleObj>
              </mc:Choice>
              <mc:Fallback>
                <p:oleObj name="Document" r:id="rId3" imgW="7301323" imgH="27148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219200"/>
                        <a:ext cx="7301323" cy="27148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1035990"/>
      </p:ext>
    </p:extLst>
  </p:cSld>
  <p:clrMapOvr>
    <a:masterClrMapping/>
  </p:clrMapOvr>
</p:sld>
</file>

<file path=ppt/theme/theme1.xml><?xml version="1.0" encoding="utf-8"?>
<a:theme xmlns:a="http://schemas.openxmlformats.org/drawingml/2006/main" name="Slide with title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9238</TotalTime>
  <Words>972</Words>
  <Application>Microsoft Macintosh PowerPoint</Application>
  <PresentationFormat>On-screen Show (4:3)</PresentationFormat>
  <Paragraphs>206</Paragraphs>
  <Slides>38</Slides>
  <Notes>0</Notes>
  <HiddenSlides>3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Arial Narrow</vt:lpstr>
      <vt:lpstr>Times New Roman</vt:lpstr>
      <vt:lpstr>Slide with title</vt:lpstr>
      <vt:lpstr>Document</vt:lpstr>
      <vt:lpstr>Your First App: Writing the Code</vt:lpstr>
      <vt:lpstr>Course Overview</vt:lpstr>
      <vt:lpstr>The default Java code for an activity</vt:lpstr>
      <vt:lpstr>How to work with an activity</vt:lpstr>
      <vt:lpstr>The v7 appcompat support library</vt:lpstr>
      <vt:lpstr>How to get references to widgets</vt:lpstr>
      <vt:lpstr>An activity that gets references to the widgets</vt:lpstr>
      <vt:lpstr>An activity that gets references  to the widgets (continued)</vt:lpstr>
      <vt:lpstr>How events work</vt:lpstr>
      <vt:lpstr>How to handle the EditorAction event</vt:lpstr>
      <vt:lpstr>An activity that handles  the EditorAction event</vt:lpstr>
      <vt:lpstr>An activity that handles  the EditorAction event (continued)</vt:lpstr>
      <vt:lpstr>A few constants from the EditorInfo class</vt:lpstr>
      <vt:lpstr>Two methods for working with widgets</vt:lpstr>
      <vt:lpstr>A method that calculates  and displays amounts</vt:lpstr>
      <vt:lpstr>How to handle the Click event</vt:lpstr>
      <vt:lpstr>How to handle the Click event (continued)</vt:lpstr>
      <vt:lpstr>The lifecycle of an activity</vt:lpstr>
      <vt:lpstr>Three common states</vt:lpstr>
      <vt:lpstr>How to import the SharedPreferences classes</vt:lpstr>
      <vt:lpstr>How to use onPause to save values</vt:lpstr>
      <vt:lpstr>How to use onResume to restore values</vt:lpstr>
      <vt:lpstr>The Java code</vt:lpstr>
      <vt:lpstr>The Java code (continued)</vt:lpstr>
      <vt:lpstr>The Java code (continued)</vt:lpstr>
      <vt:lpstr>The Java code (continued)</vt:lpstr>
      <vt:lpstr>The Java code (continued)</vt:lpstr>
      <vt:lpstr>The Java code (continued)</vt:lpstr>
      <vt:lpstr>The Java code (continued)</vt:lpstr>
      <vt:lpstr>The Gradle build script</vt:lpstr>
      <vt:lpstr>The dialogs for adding a dependency</vt:lpstr>
      <vt:lpstr>A dependencies block</vt:lpstr>
      <vt:lpstr>The AndroidManifest.xml file</vt:lpstr>
      <vt:lpstr>An activity element  that only allows portrait orientation</vt:lpstr>
      <vt:lpstr>How to set the launcher icon for an app</vt:lpstr>
      <vt:lpstr>The Android Asset Studio web page  for generating launcher icons</vt:lpstr>
      <vt:lpstr>The directory structure for launcher icons</vt:lpstr>
      <vt:lpstr>The documentation for the Activity class</vt:lpstr>
    </vt:vector>
  </TitlesOfParts>
  <Company>Mike Murach &amp; Associates, Inc.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</dc:creator>
  <cp:lastModifiedBy>Brian Bird</cp:lastModifiedBy>
  <cp:revision>64</cp:revision>
  <dcterms:created xsi:type="dcterms:W3CDTF">2010-11-30T18:46:51Z</dcterms:created>
  <dcterms:modified xsi:type="dcterms:W3CDTF">2019-09-30T20:06:26Z</dcterms:modified>
</cp:coreProperties>
</file>